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4" r:id="rId3"/>
    <p:sldId id="275" r:id="rId4"/>
    <p:sldId id="276" r:id="rId5"/>
    <p:sldId id="271" r:id="rId6"/>
    <p:sldId id="277" r:id="rId7"/>
    <p:sldId id="272" r:id="rId8"/>
    <p:sldId id="263" r:id="rId9"/>
    <p:sldId id="27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B4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92541BA-E32A-4FED-BE75-621D86FF5C58}" type="datetimeFigureOut">
              <a:rPr lang="en-GB" smtClean="0"/>
              <a:t>03/09/2020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69F16A-DDE2-42C1-B851-38D0C8908979}" type="slidenum">
              <a:rPr lang="en-GB" smtClean="0"/>
              <a:t>‹#›</a:t>
            </a:fld>
            <a:endParaRPr lang="en-GB"/>
          </a:p>
        </p:txBody>
      </p:sp>
    </p:spTree>
    <p:extLst>
      <p:ext uri="{BB962C8B-B14F-4D97-AF65-F5344CB8AC3E}">
        <p14:creationId xmlns:p14="http://schemas.microsoft.com/office/powerpoint/2010/main" val="308026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2541BA-E32A-4FED-BE75-621D86FF5C58}" type="datetimeFigureOut">
              <a:rPr lang="en-GB" smtClean="0"/>
              <a:t>03/09/2020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69F16A-DDE2-42C1-B851-38D0C8908979}" type="slidenum">
              <a:rPr lang="en-GB" smtClean="0"/>
              <a:t>‹#›</a:t>
            </a:fld>
            <a:endParaRPr lang="en-GB"/>
          </a:p>
        </p:txBody>
      </p:sp>
    </p:spTree>
    <p:extLst>
      <p:ext uri="{BB962C8B-B14F-4D97-AF65-F5344CB8AC3E}">
        <p14:creationId xmlns:p14="http://schemas.microsoft.com/office/powerpoint/2010/main" val="3724170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2541BA-E32A-4FED-BE75-621D86FF5C58}" type="datetimeFigureOut">
              <a:rPr lang="en-GB" smtClean="0"/>
              <a:t>03/09/2020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69F16A-DDE2-42C1-B851-38D0C8908979}" type="slidenum">
              <a:rPr lang="en-GB" smtClean="0"/>
              <a:t>‹#›</a:t>
            </a:fld>
            <a:endParaRPr lang="en-GB"/>
          </a:p>
        </p:txBody>
      </p:sp>
    </p:spTree>
    <p:extLst>
      <p:ext uri="{BB962C8B-B14F-4D97-AF65-F5344CB8AC3E}">
        <p14:creationId xmlns:p14="http://schemas.microsoft.com/office/powerpoint/2010/main" val="3726817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2541BA-E32A-4FED-BE75-621D86FF5C58}" type="datetimeFigureOut">
              <a:rPr lang="en-GB" smtClean="0"/>
              <a:t>03/09/2020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69F16A-DDE2-42C1-B851-38D0C8908979}" type="slidenum">
              <a:rPr lang="en-GB" smtClean="0"/>
              <a:t>‹#›</a:t>
            </a:fld>
            <a:endParaRPr lang="en-GB"/>
          </a:p>
        </p:txBody>
      </p:sp>
    </p:spTree>
    <p:extLst>
      <p:ext uri="{BB962C8B-B14F-4D97-AF65-F5344CB8AC3E}">
        <p14:creationId xmlns:p14="http://schemas.microsoft.com/office/powerpoint/2010/main" val="1807759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2541BA-E32A-4FED-BE75-621D86FF5C58}" type="datetimeFigureOut">
              <a:rPr lang="en-GB" smtClean="0"/>
              <a:t>03/09/2020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69F16A-DDE2-42C1-B851-38D0C8908979}" type="slidenum">
              <a:rPr lang="en-GB" smtClean="0"/>
              <a:t>‹#›</a:t>
            </a:fld>
            <a:endParaRPr lang="en-GB"/>
          </a:p>
        </p:txBody>
      </p:sp>
    </p:spTree>
    <p:extLst>
      <p:ext uri="{BB962C8B-B14F-4D97-AF65-F5344CB8AC3E}">
        <p14:creationId xmlns:p14="http://schemas.microsoft.com/office/powerpoint/2010/main" val="2453148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92541BA-E32A-4FED-BE75-621D86FF5C58}" type="datetimeFigureOut">
              <a:rPr lang="en-GB" smtClean="0"/>
              <a:t>03/09/2020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69F16A-DDE2-42C1-B851-38D0C8908979}" type="slidenum">
              <a:rPr lang="en-GB" smtClean="0"/>
              <a:t>‹#›</a:t>
            </a:fld>
            <a:endParaRPr lang="en-GB"/>
          </a:p>
        </p:txBody>
      </p:sp>
    </p:spTree>
    <p:extLst>
      <p:ext uri="{BB962C8B-B14F-4D97-AF65-F5344CB8AC3E}">
        <p14:creationId xmlns:p14="http://schemas.microsoft.com/office/powerpoint/2010/main" val="831356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92541BA-E32A-4FED-BE75-621D86FF5C58}" type="datetimeFigureOut">
              <a:rPr lang="en-GB" smtClean="0"/>
              <a:t>03/09/2020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569F16A-DDE2-42C1-B851-38D0C8908979}" type="slidenum">
              <a:rPr lang="en-GB" smtClean="0"/>
              <a:t>‹#›</a:t>
            </a:fld>
            <a:endParaRPr lang="en-GB"/>
          </a:p>
        </p:txBody>
      </p:sp>
    </p:spTree>
    <p:extLst>
      <p:ext uri="{BB962C8B-B14F-4D97-AF65-F5344CB8AC3E}">
        <p14:creationId xmlns:p14="http://schemas.microsoft.com/office/powerpoint/2010/main" val="2025346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92541BA-E32A-4FED-BE75-621D86FF5C58}" type="datetimeFigureOut">
              <a:rPr lang="en-GB" smtClean="0"/>
              <a:t>03/09/2020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569F16A-DDE2-42C1-B851-38D0C8908979}" type="slidenum">
              <a:rPr lang="en-GB" smtClean="0"/>
              <a:t>‹#›</a:t>
            </a:fld>
            <a:endParaRPr lang="en-GB"/>
          </a:p>
        </p:txBody>
      </p:sp>
    </p:spTree>
    <p:extLst>
      <p:ext uri="{BB962C8B-B14F-4D97-AF65-F5344CB8AC3E}">
        <p14:creationId xmlns:p14="http://schemas.microsoft.com/office/powerpoint/2010/main" val="221783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2541BA-E32A-4FED-BE75-621D86FF5C58}" type="datetimeFigureOut">
              <a:rPr lang="en-GB" smtClean="0"/>
              <a:t>03/09/2020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569F16A-DDE2-42C1-B851-38D0C8908979}" type="slidenum">
              <a:rPr lang="en-GB" smtClean="0"/>
              <a:t>‹#›</a:t>
            </a:fld>
            <a:endParaRPr lang="en-GB"/>
          </a:p>
        </p:txBody>
      </p:sp>
    </p:spTree>
    <p:extLst>
      <p:ext uri="{BB962C8B-B14F-4D97-AF65-F5344CB8AC3E}">
        <p14:creationId xmlns:p14="http://schemas.microsoft.com/office/powerpoint/2010/main" val="4156013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2541BA-E32A-4FED-BE75-621D86FF5C58}" type="datetimeFigureOut">
              <a:rPr lang="en-GB" smtClean="0"/>
              <a:t>03/09/2020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69F16A-DDE2-42C1-B851-38D0C8908979}" type="slidenum">
              <a:rPr lang="en-GB" smtClean="0"/>
              <a:t>‹#›</a:t>
            </a:fld>
            <a:endParaRPr lang="en-GB"/>
          </a:p>
        </p:txBody>
      </p:sp>
    </p:spTree>
    <p:extLst>
      <p:ext uri="{BB962C8B-B14F-4D97-AF65-F5344CB8AC3E}">
        <p14:creationId xmlns:p14="http://schemas.microsoft.com/office/powerpoint/2010/main" val="3768813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2541BA-E32A-4FED-BE75-621D86FF5C58}" type="datetimeFigureOut">
              <a:rPr lang="en-GB" smtClean="0"/>
              <a:t>03/09/2020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69F16A-DDE2-42C1-B851-38D0C8908979}" type="slidenum">
              <a:rPr lang="en-GB" smtClean="0"/>
              <a:t>‹#›</a:t>
            </a:fld>
            <a:endParaRPr lang="en-GB"/>
          </a:p>
        </p:txBody>
      </p:sp>
    </p:spTree>
    <p:extLst>
      <p:ext uri="{BB962C8B-B14F-4D97-AF65-F5344CB8AC3E}">
        <p14:creationId xmlns:p14="http://schemas.microsoft.com/office/powerpoint/2010/main" val="2685635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2541BA-E32A-4FED-BE75-621D86FF5C58}" type="datetimeFigureOut">
              <a:rPr lang="en-GB" smtClean="0"/>
              <a:t>03/09/2020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69F16A-DDE2-42C1-B851-38D0C8908979}" type="slidenum">
              <a:rPr lang="en-GB" smtClean="0"/>
              <a:t>‹#›</a:t>
            </a:fld>
            <a:endParaRPr lang="en-GB"/>
          </a:p>
        </p:txBody>
      </p:sp>
    </p:spTree>
    <p:extLst>
      <p:ext uri="{BB962C8B-B14F-4D97-AF65-F5344CB8AC3E}">
        <p14:creationId xmlns:p14="http://schemas.microsoft.com/office/powerpoint/2010/main" val="3373725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cathkin.s-lanark.sch.uk/faculties/support/index.as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bbc.co.uk/bitesize/subjects/zbdxvcw" TargetMode="External"/><Relationship Id="rId2" Type="http://schemas.openxmlformats.org/officeDocument/2006/relationships/hyperlink" Target="https://www.scottishbooktrust.com/reading-and-stories" TargetMode="External"/><Relationship Id="rId1" Type="http://schemas.openxmlformats.org/officeDocument/2006/relationships/slideLayout" Target="../slideLayouts/slideLayout2.xml"/><Relationship Id="rId5" Type="http://schemas.openxmlformats.org/officeDocument/2006/relationships/hyperlink" Target="https://www.scottishbooktrust.com/uploads/store/mediaupload/1665/file/Bookzilla%20A5%20postcard.pdf" TargetMode="External"/><Relationship Id="rId4" Type="http://schemas.openxmlformats.org/officeDocument/2006/relationships/hyperlink" Target="https://www.bbc.co.uk/bitesize/subjects/z38myr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rot="20806601">
            <a:off x="1524000" y="3055665"/>
            <a:ext cx="9144000" cy="2387600"/>
          </a:xfrm>
        </p:spPr>
        <p:txBody>
          <a:bodyPr>
            <a:noAutofit/>
          </a:bodyPr>
          <a:lstStyle/>
          <a:p>
            <a:r>
              <a:rPr lang="en-GB" sz="7200" b="1" dirty="0" smtClean="0">
                <a:solidFill>
                  <a:srgbClr val="7030A0"/>
                </a:solidFill>
                <a:latin typeface="AlphabetSoup Tilt BT" panose="04020905020B06060204" pitchFamily="82" charset="0"/>
              </a:rPr>
              <a:t>Personal Reading in S1-3 English… and Beyond!</a:t>
            </a:r>
            <a:endParaRPr lang="en-GB" sz="7200" b="1" dirty="0">
              <a:solidFill>
                <a:srgbClr val="7030A0"/>
              </a:solidFill>
              <a:latin typeface="AlphabetSoup Tilt BT" panose="04020905020B06060204" pitchFamily="82"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2614" y="173083"/>
            <a:ext cx="2481807" cy="139446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581" y="173083"/>
            <a:ext cx="2143125" cy="2143125"/>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555" y="5003074"/>
            <a:ext cx="2461863" cy="1742667"/>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555" y="2759528"/>
            <a:ext cx="1457325" cy="1800225"/>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14994" y="1811065"/>
            <a:ext cx="1876425" cy="2438400"/>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40433" y="5174276"/>
            <a:ext cx="2444115" cy="1683724"/>
          </a:xfrm>
          <a:prstGeom prst="rect">
            <a:avLst/>
          </a:prstGeom>
        </p:spPr>
      </p:pic>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978331" y="207962"/>
            <a:ext cx="1432968" cy="1432968"/>
          </a:xfrm>
          <a:prstGeom prst="rect">
            <a:avLst/>
          </a:prstGeom>
        </p:spPr>
      </p:pic>
      <p:pic>
        <p:nvPicPr>
          <p:cNvPr id="13" name="Picture 1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184548" y="4126708"/>
            <a:ext cx="2619033" cy="2619033"/>
          </a:xfrm>
          <a:prstGeom prst="rect">
            <a:avLst/>
          </a:prstGeom>
        </p:spPr>
      </p:pic>
    </p:spTree>
    <p:extLst>
      <p:ext uri="{BB962C8B-B14F-4D97-AF65-F5344CB8AC3E}">
        <p14:creationId xmlns:p14="http://schemas.microsoft.com/office/powerpoint/2010/main" val="2146604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101251" cy="1325563"/>
          </a:xfrm>
        </p:spPr>
        <p:txBody>
          <a:bodyPr/>
          <a:lstStyle/>
          <a:p>
            <a:r>
              <a:rPr lang="en-GB" b="1" dirty="0" smtClean="0">
                <a:solidFill>
                  <a:srgbClr val="7030A0"/>
                </a:solidFill>
                <a:latin typeface="AlphabetSoup Tilt BT" panose="04020905020B06060204" pitchFamily="82" charset="0"/>
              </a:rPr>
              <a:t>Our Reading Vision…</a:t>
            </a:r>
            <a:endParaRPr lang="en-GB" b="1" dirty="0">
              <a:solidFill>
                <a:srgbClr val="7030A0"/>
              </a:solidFill>
              <a:latin typeface="AlphabetSoup Tilt BT" panose="04020905020B06060204" pitchFamily="82" charset="0"/>
            </a:endParaRPr>
          </a:p>
        </p:txBody>
      </p:sp>
      <p:sp>
        <p:nvSpPr>
          <p:cNvPr id="3" name="Content Placeholder 2"/>
          <p:cNvSpPr>
            <a:spLocks noGrp="1"/>
          </p:cNvSpPr>
          <p:nvPr>
            <p:ph idx="1"/>
          </p:nvPr>
        </p:nvSpPr>
        <p:spPr>
          <a:xfrm>
            <a:off x="940527" y="1617890"/>
            <a:ext cx="9601200" cy="5045438"/>
          </a:xfrm>
        </p:spPr>
        <p:txBody>
          <a:bodyPr>
            <a:normAutofit fontScale="92500"/>
          </a:bodyPr>
          <a:lstStyle/>
          <a:p>
            <a:pPr marL="0" indent="0">
              <a:buNone/>
            </a:pPr>
            <a:r>
              <a:rPr lang="en-GB" sz="3600" b="1" dirty="0" smtClean="0">
                <a:solidFill>
                  <a:srgbClr val="7030A0"/>
                </a:solidFill>
              </a:rPr>
              <a:t>Here at </a:t>
            </a:r>
            <a:r>
              <a:rPr lang="en-GB" sz="3600" b="1" dirty="0" err="1" smtClean="0">
                <a:solidFill>
                  <a:srgbClr val="7030A0"/>
                </a:solidFill>
              </a:rPr>
              <a:t>Cathkin</a:t>
            </a:r>
            <a:r>
              <a:rPr lang="en-GB" sz="3600" b="1" dirty="0" smtClean="0">
                <a:solidFill>
                  <a:srgbClr val="7030A0"/>
                </a:solidFill>
              </a:rPr>
              <a:t> High School, we believe that all pupils should be given the opportunity to:</a:t>
            </a:r>
          </a:p>
          <a:p>
            <a:pPr marL="0" indent="0">
              <a:buNone/>
            </a:pPr>
            <a:endParaRPr lang="en-GB" b="1" dirty="0" smtClean="0">
              <a:solidFill>
                <a:srgbClr val="7030A0"/>
              </a:solidFill>
            </a:endParaRPr>
          </a:p>
          <a:p>
            <a:pPr lvl="1">
              <a:buClr>
                <a:srgbClr val="00B050"/>
              </a:buClr>
              <a:buSzPct val="120000"/>
              <a:buFont typeface="Wingdings" panose="05000000000000000000" pitchFamily="2" charset="2"/>
              <a:buChar char="ü"/>
            </a:pPr>
            <a:r>
              <a:rPr lang="en-GB" sz="2800" dirty="0" smtClean="0">
                <a:solidFill>
                  <a:srgbClr val="7030A0"/>
                </a:solidFill>
              </a:rPr>
              <a:t>Develop a love and appreciation of reading in learning, work and life!</a:t>
            </a:r>
          </a:p>
          <a:p>
            <a:pPr lvl="1">
              <a:buClr>
                <a:srgbClr val="00B050"/>
              </a:buClr>
              <a:buSzPct val="120000"/>
              <a:buFont typeface="Wingdings" panose="05000000000000000000" pitchFamily="2" charset="2"/>
              <a:buChar char="ü"/>
            </a:pPr>
            <a:r>
              <a:rPr lang="en-GB" sz="2800" dirty="0" smtClean="0">
                <a:solidFill>
                  <a:srgbClr val="7030A0"/>
                </a:solidFill>
              </a:rPr>
              <a:t>Select and read a range of literature of their choice every day.</a:t>
            </a:r>
          </a:p>
          <a:p>
            <a:pPr lvl="1">
              <a:buClr>
                <a:srgbClr val="00B050"/>
              </a:buClr>
              <a:buSzPct val="120000"/>
              <a:buFont typeface="Wingdings" panose="05000000000000000000" pitchFamily="2" charset="2"/>
              <a:buChar char="ü"/>
            </a:pPr>
            <a:r>
              <a:rPr lang="en-GB" sz="2800" dirty="0" smtClean="0">
                <a:solidFill>
                  <a:srgbClr val="7030A0"/>
                </a:solidFill>
              </a:rPr>
              <a:t>Be responsible for developing positive reading habits in school and at home.</a:t>
            </a:r>
          </a:p>
          <a:p>
            <a:pPr lvl="1">
              <a:buClr>
                <a:srgbClr val="00B050"/>
              </a:buClr>
              <a:buSzPct val="120000"/>
              <a:buFont typeface="Wingdings" panose="05000000000000000000" pitchFamily="2" charset="2"/>
              <a:buChar char="ü"/>
            </a:pPr>
            <a:r>
              <a:rPr lang="en-GB" sz="2800" dirty="0" smtClean="0">
                <a:solidFill>
                  <a:srgbClr val="7030A0"/>
                </a:solidFill>
              </a:rPr>
              <a:t>Have access to class libraries and the school library, but be encouraged to use resources such as the local community library and charity shops to acquire their own chosen books in their own time.</a:t>
            </a:r>
          </a:p>
          <a:p>
            <a:pPr lvl="1">
              <a:buClr>
                <a:srgbClr val="00B050"/>
              </a:buClr>
              <a:buSzPct val="120000"/>
              <a:buFont typeface="Wingdings" panose="05000000000000000000" pitchFamily="2" charset="2"/>
              <a:buChar char="ü"/>
            </a:pPr>
            <a:endParaRPr lang="en-GB" sz="2800" dirty="0" smtClean="0">
              <a:solidFill>
                <a:srgbClr val="7030A0"/>
              </a:solidFill>
            </a:endParaRPr>
          </a:p>
          <a:p>
            <a:pPr>
              <a:buClr>
                <a:srgbClr val="00B050"/>
              </a:buClr>
              <a:buSzPct val="120000"/>
              <a:buFont typeface="Wingdings" panose="05000000000000000000" pitchFamily="2" charset="2"/>
              <a:buChar char="ü"/>
            </a:pPr>
            <a:endParaRPr lang="en-GB" dirty="0" smtClean="0">
              <a:solidFill>
                <a:srgbClr val="7030A0"/>
              </a:solidFill>
            </a:endParaRPr>
          </a:p>
          <a:p>
            <a:pPr>
              <a:buClr>
                <a:srgbClr val="00B050"/>
              </a:buClr>
              <a:buSzPct val="120000"/>
              <a:buFont typeface="Wingdings" panose="05000000000000000000" pitchFamily="2" charset="2"/>
              <a:buChar char="ü"/>
            </a:pPr>
            <a:endParaRPr lang="en-GB" dirty="0"/>
          </a:p>
        </p:txBody>
      </p:sp>
      <p:sp>
        <p:nvSpPr>
          <p:cNvPr id="4" name="TextBox 3"/>
          <p:cNvSpPr txBox="1">
            <a:spLocks noChangeArrowheads="1"/>
          </p:cNvSpPr>
          <p:nvPr/>
        </p:nvSpPr>
        <p:spPr bwMode="auto">
          <a:xfrm>
            <a:off x="2261192" y="6550025"/>
            <a:ext cx="7775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r>
              <a:rPr lang="en-GB" altLang="en-US" sz="1400" dirty="0">
                <a:latin typeface="Comic Sans MS" panose="030F0702030302020204" pitchFamily="66" charset="0"/>
              </a:rPr>
              <a:t>Community     Learning     Excellence     Ambition     Respect	</a:t>
            </a:r>
          </a:p>
        </p:txBody>
      </p:sp>
    </p:spTree>
    <p:extLst>
      <p:ext uri="{BB962C8B-B14F-4D97-AF65-F5344CB8AC3E}">
        <p14:creationId xmlns:p14="http://schemas.microsoft.com/office/powerpoint/2010/main" val="3231327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3697" y="1690688"/>
            <a:ext cx="8723812" cy="4885509"/>
          </a:xfrm>
        </p:spPr>
        <p:txBody>
          <a:bodyPr>
            <a:normAutofit lnSpcReduction="10000"/>
          </a:bodyPr>
          <a:lstStyle/>
          <a:p>
            <a:pPr marL="0" indent="0">
              <a:buNone/>
            </a:pPr>
            <a:r>
              <a:rPr lang="en-GB" b="1" u="sng" dirty="0" smtClean="0">
                <a:solidFill>
                  <a:srgbClr val="7030A0"/>
                </a:solidFill>
                <a:latin typeface="AlphabetSoup Tilt BT" panose="04020905020B06060204" pitchFamily="82" charset="0"/>
              </a:rPr>
              <a:t>Reading can:</a:t>
            </a:r>
          </a:p>
          <a:p>
            <a:pPr>
              <a:buClr>
                <a:srgbClr val="00B050"/>
              </a:buClr>
              <a:buSzPct val="120000"/>
              <a:buFont typeface="Wingdings" panose="05000000000000000000" pitchFamily="2" charset="2"/>
              <a:buChar char="ü"/>
            </a:pPr>
            <a:r>
              <a:rPr lang="en-GB" dirty="0" smtClean="0">
                <a:solidFill>
                  <a:srgbClr val="7030A0"/>
                </a:solidFill>
              </a:rPr>
              <a:t>Reduce stress by 60%, ease muscle tension, boost our sleep and alter our state of mind.</a:t>
            </a:r>
          </a:p>
          <a:p>
            <a:pPr>
              <a:buClr>
                <a:srgbClr val="00B050"/>
              </a:buClr>
              <a:buSzPct val="120000"/>
              <a:buFont typeface="Wingdings" panose="05000000000000000000" pitchFamily="2" charset="2"/>
              <a:buChar char="ü"/>
            </a:pPr>
            <a:r>
              <a:rPr lang="en-GB" dirty="0" smtClean="0">
                <a:solidFill>
                  <a:srgbClr val="7030A0"/>
                </a:solidFill>
              </a:rPr>
              <a:t>Improve our empathy, physical and mental health.</a:t>
            </a:r>
          </a:p>
          <a:p>
            <a:pPr>
              <a:buClr>
                <a:srgbClr val="00B050"/>
              </a:buClr>
              <a:buSzPct val="120000"/>
              <a:buFont typeface="Wingdings" panose="05000000000000000000" pitchFamily="2" charset="2"/>
              <a:buChar char="ü"/>
            </a:pPr>
            <a:r>
              <a:rPr lang="en-GB" dirty="0" smtClean="0">
                <a:solidFill>
                  <a:srgbClr val="7030A0"/>
                </a:solidFill>
              </a:rPr>
              <a:t>Enrich our vocabulary, strengthen our writing abilities, improve imagination and enhance our memory and focus</a:t>
            </a:r>
            <a:r>
              <a:rPr lang="en-GB" dirty="0">
                <a:solidFill>
                  <a:srgbClr val="7030A0"/>
                </a:solidFill>
              </a:rPr>
              <a:t>.</a:t>
            </a:r>
            <a:endParaRPr lang="en-GB" dirty="0" smtClean="0">
              <a:solidFill>
                <a:srgbClr val="7030A0"/>
              </a:solidFill>
            </a:endParaRPr>
          </a:p>
          <a:p>
            <a:pPr>
              <a:buClr>
                <a:srgbClr val="00B050"/>
              </a:buClr>
              <a:buSzPct val="120000"/>
              <a:buFont typeface="Wingdings" panose="05000000000000000000" pitchFamily="2" charset="2"/>
              <a:buChar char="ü"/>
            </a:pPr>
            <a:r>
              <a:rPr lang="en-GB" dirty="0" smtClean="0">
                <a:solidFill>
                  <a:srgbClr val="7030A0"/>
                </a:solidFill>
              </a:rPr>
              <a:t>Enhance our ability to apply reading strategies in other subjects where reading is a key skill, e.g. Social Subjects, Maths, Science, etc.</a:t>
            </a:r>
          </a:p>
          <a:p>
            <a:pPr>
              <a:buClr>
                <a:srgbClr val="00B050"/>
              </a:buClr>
              <a:buSzPct val="120000"/>
              <a:buFont typeface="Wingdings" panose="05000000000000000000" pitchFamily="2" charset="2"/>
              <a:buChar char="ü"/>
            </a:pPr>
            <a:r>
              <a:rPr lang="en-GB" dirty="0" smtClean="0">
                <a:solidFill>
                  <a:srgbClr val="7030A0"/>
                </a:solidFill>
              </a:rPr>
              <a:t>Promote </a:t>
            </a:r>
            <a:r>
              <a:rPr lang="en-GB" dirty="0">
                <a:solidFill>
                  <a:srgbClr val="7030A0"/>
                </a:solidFill>
              </a:rPr>
              <a:t>time away from phones and devices</a:t>
            </a:r>
            <a:r>
              <a:rPr lang="en-GB" dirty="0" smtClean="0">
                <a:solidFill>
                  <a:srgbClr val="7030A0"/>
                </a:solidFill>
              </a:rPr>
              <a:t>!</a:t>
            </a:r>
          </a:p>
          <a:p>
            <a:pPr marL="0" indent="0">
              <a:buNone/>
            </a:pPr>
            <a:endParaRPr lang="en-GB" dirty="0"/>
          </a:p>
        </p:txBody>
      </p:sp>
      <p:sp>
        <p:nvSpPr>
          <p:cNvPr id="4" name="Title 1"/>
          <p:cNvSpPr>
            <a:spLocks noGrp="1"/>
          </p:cNvSpPr>
          <p:nvPr>
            <p:ph type="title"/>
          </p:nvPr>
        </p:nvSpPr>
        <p:spPr/>
        <p:txBody>
          <a:bodyPr/>
          <a:lstStyle/>
          <a:p>
            <a:r>
              <a:rPr lang="en-GB" b="1" dirty="0" smtClean="0">
                <a:solidFill>
                  <a:srgbClr val="7030A0"/>
                </a:solidFill>
                <a:latin typeface="AlphabetSoup Tilt BT" panose="04020905020B06060204" pitchFamily="82" charset="0"/>
              </a:rPr>
              <a:t>Rationale for Personal Reading In English Class…</a:t>
            </a:r>
            <a:endParaRPr lang="en-GB" b="1" dirty="0">
              <a:solidFill>
                <a:srgbClr val="7030A0"/>
              </a:solidFill>
              <a:latin typeface="AlphabetSoup Tilt BT" panose="04020905020B06060204" pitchFamily="82"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5766" y="1690688"/>
            <a:ext cx="2028128" cy="2744834"/>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4960" y="4630100"/>
            <a:ext cx="2743200" cy="2057400"/>
          </a:xfrm>
          <a:prstGeom prst="rect">
            <a:avLst/>
          </a:prstGeom>
        </p:spPr>
      </p:pic>
      <p:sp>
        <p:nvSpPr>
          <p:cNvPr id="6" name="TextBox 3"/>
          <p:cNvSpPr txBox="1">
            <a:spLocks noChangeArrowheads="1"/>
          </p:cNvSpPr>
          <p:nvPr/>
        </p:nvSpPr>
        <p:spPr bwMode="auto">
          <a:xfrm>
            <a:off x="2208212" y="6422209"/>
            <a:ext cx="7775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r>
              <a:rPr lang="en-GB" altLang="en-US" sz="1400" dirty="0">
                <a:latin typeface="Comic Sans MS" panose="030F0702030302020204" pitchFamily="66" charset="0"/>
              </a:rPr>
              <a:t>Community     Learning     Excellence     Ambition     Respect	</a:t>
            </a:r>
          </a:p>
        </p:txBody>
      </p:sp>
    </p:spTree>
    <p:extLst>
      <p:ext uri="{BB962C8B-B14F-4D97-AF65-F5344CB8AC3E}">
        <p14:creationId xmlns:p14="http://schemas.microsoft.com/office/powerpoint/2010/main" val="3198719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latin typeface="AlphabetSoup Tilt BT" panose="04020905020B06060204" pitchFamily="82" charset="0"/>
              </a:rPr>
              <a:t>So, How Much?</a:t>
            </a:r>
            <a:endParaRPr lang="en-GB" b="1" dirty="0">
              <a:solidFill>
                <a:srgbClr val="7030A0"/>
              </a:solidFill>
              <a:latin typeface="AlphabetSoup Tilt BT" panose="04020905020B06060204" pitchFamily="82" charset="0"/>
            </a:endParaRPr>
          </a:p>
        </p:txBody>
      </p:sp>
      <p:sp>
        <p:nvSpPr>
          <p:cNvPr id="4" name="Content Placeholder 3"/>
          <p:cNvSpPr>
            <a:spLocks noGrp="1"/>
          </p:cNvSpPr>
          <p:nvPr>
            <p:ph idx="1"/>
          </p:nvPr>
        </p:nvSpPr>
        <p:spPr>
          <a:xfrm>
            <a:off x="1685109" y="1690688"/>
            <a:ext cx="8164286" cy="2231980"/>
          </a:xfrm>
          <a:prstGeom prst="roundRect">
            <a:avLst/>
          </a:prstGeom>
          <a:solidFill>
            <a:srgbClr val="D3B4E6"/>
          </a:solid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pPr marL="0" indent="0" algn="ctr">
              <a:buNone/>
            </a:pPr>
            <a:r>
              <a:rPr lang="en-GB" sz="5400" b="1" dirty="0" smtClean="0">
                <a:solidFill>
                  <a:srgbClr val="00B050"/>
                </a:solidFill>
              </a:rPr>
              <a:t>We should all read for pleasure for a minimum of </a:t>
            </a:r>
            <a:r>
              <a:rPr lang="en-GB" sz="5400" b="1" dirty="0" smtClean="0">
                <a:solidFill>
                  <a:srgbClr val="FF0000"/>
                </a:solidFill>
              </a:rPr>
              <a:t>10 minutes </a:t>
            </a:r>
            <a:r>
              <a:rPr lang="en-GB" sz="5400" b="1" dirty="0" smtClean="0">
                <a:solidFill>
                  <a:srgbClr val="00B050"/>
                </a:solidFill>
              </a:rPr>
              <a:t>per day!</a:t>
            </a:r>
            <a:endParaRPr lang="en-GB" sz="5400" b="1" dirty="0">
              <a:solidFill>
                <a:srgbClr val="00B05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1980" y="4017920"/>
            <a:ext cx="2942408" cy="3173986"/>
          </a:xfrm>
          <a:prstGeom prst="rect">
            <a:avLst/>
          </a:prstGeom>
        </p:spPr>
      </p:pic>
      <p:sp>
        <p:nvSpPr>
          <p:cNvPr id="5" name="TextBox 3"/>
          <p:cNvSpPr txBox="1">
            <a:spLocks noChangeArrowheads="1"/>
          </p:cNvSpPr>
          <p:nvPr/>
        </p:nvSpPr>
        <p:spPr bwMode="auto">
          <a:xfrm>
            <a:off x="2626951" y="6394814"/>
            <a:ext cx="7775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r>
              <a:rPr lang="en-GB" altLang="en-US" sz="1400" dirty="0">
                <a:latin typeface="Comic Sans MS" panose="030F0702030302020204" pitchFamily="66" charset="0"/>
              </a:rPr>
              <a:t>Community     Learning     Excellence     Ambition     Respect	</a:t>
            </a:r>
          </a:p>
        </p:txBody>
      </p:sp>
    </p:spTree>
    <p:extLst>
      <p:ext uri="{BB962C8B-B14F-4D97-AF65-F5344CB8AC3E}">
        <p14:creationId xmlns:p14="http://schemas.microsoft.com/office/powerpoint/2010/main" val="1655951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57" y="365125"/>
            <a:ext cx="11092543" cy="1325563"/>
          </a:xfrm>
        </p:spPr>
        <p:txBody>
          <a:bodyPr>
            <a:normAutofit fontScale="90000"/>
          </a:bodyPr>
          <a:lstStyle/>
          <a:p>
            <a:r>
              <a:rPr lang="en-GB" b="1" dirty="0" smtClean="0">
                <a:solidFill>
                  <a:srgbClr val="7030A0"/>
                </a:solidFill>
                <a:latin typeface="AlphabetSoup Tilt BT" panose="04020905020B06060204" pitchFamily="82" charset="0"/>
              </a:rPr>
              <a:t>Personal Reading within the Broad General Education (S1 – 3)… what do the documents say?</a:t>
            </a:r>
            <a:endParaRPr lang="en-GB" b="1" dirty="0">
              <a:solidFill>
                <a:srgbClr val="7030A0"/>
              </a:solidFill>
              <a:latin typeface="AlphabetSoup Tilt BT" panose="04020905020B06060204" pitchFamily="82" charset="0"/>
            </a:endParaRPr>
          </a:p>
        </p:txBody>
      </p:sp>
      <p:sp>
        <p:nvSpPr>
          <p:cNvPr id="3" name="Content Placeholder 2"/>
          <p:cNvSpPr>
            <a:spLocks noGrp="1"/>
          </p:cNvSpPr>
          <p:nvPr>
            <p:ph idx="1"/>
          </p:nvPr>
        </p:nvSpPr>
        <p:spPr>
          <a:xfrm>
            <a:off x="838199" y="1985554"/>
            <a:ext cx="10735491" cy="4258492"/>
          </a:xfrm>
          <a:solidFill>
            <a:srgbClr val="D3B4E6"/>
          </a:solidFill>
          <a:ln w="57150">
            <a:solidFill>
              <a:srgbClr val="7030A0"/>
            </a:solidFill>
          </a:ln>
        </p:spPr>
        <p:txBody>
          <a:bodyPr>
            <a:normAutofit fontScale="85000" lnSpcReduction="10000"/>
          </a:bodyPr>
          <a:lstStyle/>
          <a:p>
            <a:pPr marL="0" indent="0">
              <a:buNone/>
            </a:pPr>
            <a:endParaRPr lang="en-GB" b="1" dirty="0" smtClean="0"/>
          </a:p>
          <a:p>
            <a:pPr marL="0" indent="0">
              <a:buNone/>
            </a:pPr>
            <a:r>
              <a:rPr lang="en-GB" b="1" dirty="0" smtClean="0"/>
              <a:t>Enjoyment </a:t>
            </a:r>
            <a:r>
              <a:rPr lang="en-GB" b="1" dirty="0"/>
              <a:t>and choice </a:t>
            </a:r>
            <a:r>
              <a:rPr lang="en-GB" dirty="0"/>
              <a:t>– within a motivating and challenging environment, developing an awareness of the relevance of texts in my </a:t>
            </a:r>
            <a:r>
              <a:rPr lang="en-GB" dirty="0" smtClean="0"/>
              <a:t>life</a:t>
            </a:r>
          </a:p>
          <a:p>
            <a:r>
              <a:rPr lang="en-GB" i="1" dirty="0" smtClean="0"/>
              <a:t>I </a:t>
            </a:r>
            <a:r>
              <a:rPr lang="en-GB" i="1" dirty="0"/>
              <a:t>regularly select and read, listen to or watch texts for enjoyment and interest, and I can express how well they meet my needs and expectations and give reasons, with evidence, for my personal response. I can independently identify sources to develop the range of my reading. </a:t>
            </a:r>
            <a:r>
              <a:rPr lang="en-GB" b="1" i="1" dirty="0"/>
              <a:t>LIT </a:t>
            </a:r>
            <a:r>
              <a:rPr lang="en-GB" b="1" i="1" dirty="0" smtClean="0"/>
              <a:t>4-11a</a:t>
            </a:r>
          </a:p>
          <a:p>
            <a:pPr marL="0" indent="0">
              <a:buNone/>
            </a:pPr>
            <a:r>
              <a:rPr lang="en-GB" b="1" dirty="0"/>
              <a:t>Tools for reading </a:t>
            </a:r>
            <a:r>
              <a:rPr lang="en-GB" dirty="0"/>
              <a:t>– to help me use texts with increasingly complex or unfamiliar ideas, structures and vocabulary within and beyond my place of </a:t>
            </a:r>
            <a:r>
              <a:rPr lang="en-GB" dirty="0" smtClean="0"/>
              <a:t>learning</a:t>
            </a:r>
            <a:endParaRPr lang="en-GB" b="1" i="1" dirty="0"/>
          </a:p>
          <a:p>
            <a:r>
              <a:rPr lang="en-GB" i="1" dirty="0" smtClean="0"/>
              <a:t>Before </a:t>
            </a:r>
            <a:r>
              <a:rPr lang="en-GB" i="1" dirty="0"/>
              <a:t>and as I read, I can apply strategies and use resources independently to help me read a wide variety of texts and/or find the information I need. </a:t>
            </a:r>
            <a:r>
              <a:rPr lang="en-GB" b="1" i="1" dirty="0"/>
              <a:t>LIT </a:t>
            </a:r>
            <a:r>
              <a:rPr lang="en-GB" b="1" i="1" dirty="0" smtClean="0"/>
              <a:t>4-13a</a:t>
            </a:r>
          </a:p>
          <a:p>
            <a:pPr marL="0" indent="0" algn="r">
              <a:buNone/>
            </a:pPr>
            <a:r>
              <a:rPr lang="en-GB" sz="1500" dirty="0" smtClean="0"/>
              <a:t>Taken from Curriculum for Excellent Literacy &amp; English Experiences &amp; Outcomes Document </a:t>
            </a:r>
            <a:endParaRPr lang="en-GB" sz="1500" dirty="0"/>
          </a:p>
        </p:txBody>
      </p:sp>
      <p:sp>
        <p:nvSpPr>
          <p:cNvPr id="4" name="TextBox 3"/>
          <p:cNvSpPr txBox="1">
            <a:spLocks noChangeArrowheads="1"/>
          </p:cNvSpPr>
          <p:nvPr/>
        </p:nvSpPr>
        <p:spPr bwMode="auto">
          <a:xfrm>
            <a:off x="2640014" y="6381751"/>
            <a:ext cx="7775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r>
              <a:rPr lang="en-GB" altLang="en-US" sz="1400" dirty="0">
                <a:latin typeface="Comic Sans MS" panose="030F0702030302020204" pitchFamily="66" charset="0"/>
              </a:rPr>
              <a:t>Community     Learning     Excellence     Ambition     Respect	</a:t>
            </a:r>
          </a:p>
        </p:txBody>
      </p:sp>
    </p:spTree>
    <p:extLst>
      <p:ext uri="{BB962C8B-B14F-4D97-AF65-F5344CB8AC3E}">
        <p14:creationId xmlns:p14="http://schemas.microsoft.com/office/powerpoint/2010/main" val="284423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7030A0"/>
                </a:solidFill>
                <a:latin typeface="AlphabetSoup Tilt BT" panose="04020905020B06060204" pitchFamily="82" charset="0"/>
              </a:rPr>
              <a:t>What does a Personal Reading Period in English look like?</a:t>
            </a:r>
            <a:endParaRPr lang="en-GB" b="1" dirty="0">
              <a:solidFill>
                <a:srgbClr val="7030A0"/>
              </a:solidFill>
              <a:latin typeface="AlphabetSoup Tilt BT" panose="04020905020B06060204" pitchFamily="82" charset="0"/>
            </a:endParaRPr>
          </a:p>
        </p:txBody>
      </p:sp>
      <p:sp>
        <p:nvSpPr>
          <p:cNvPr id="3" name="Content Placeholder 2"/>
          <p:cNvSpPr>
            <a:spLocks noGrp="1"/>
          </p:cNvSpPr>
          <p:nvPr>
            <p:ph idx="1"/>
          </p:nvPr>
        </p:nvSpPr>
        <p:spPr>
          <a:xfrm>
            <a:off x="2155372" y="1690688"/>
            <a:ext cx="9771017" cy="4919118"/>
          </a:xfrm>
        </p:spPr>
        <p:txBody>
          <a:bodyPr>
            <a:normAutofit fontScale="85000" lnSpcReduction="20000"/>
          </a:bodyPr>
          <a:lstStyle/>
          <a:p>
            <a:r>
              <a:rPr lang="en-GB" dirty="0" smtClean="0"/>
              <a:t>Pupils have their </a:t>
            </a:r>
            <a:r>
              <a:rPr lang="en-GB" dirty="0" smtClean="0">
                <a:solidFill>
                  <a:srgbClr val="00B050"/>
                </a:solidFill>
              </a:rPr>
              <a:t>chosen book </a:t>
            </a:r>
            <a:r>
              <a:rPr lang="en-GB" dirty="0" smtClean="0"/>
              <a:t>with them.</a:t>
            </a:r>
          </a:p>
          <a:p>
            <a:r>
              <a:rPr lang="en-GB" dirty="0" smtClean="0"/>
              <a:t>Pupils set a </a:t>
            </a:r>
            <a:r>
              <a:rPr lang="en-GB" dirty="0" smtClean="0">
                <a:solidFill>
                  <a:srgbClr val="0070C0"/>
                </a:solidFill>
              </a:rPr>
              <a:t>challenging short term target </a:t>
            </a:r>
            <a:r>
              <a:rPr lang="en-GB" dirty="0" smtClean="0"/>
              <a:t>for how much they can read in a week.</a:t>
            </a:r>
          </a:p>
          <a:p>
            <a:r>
              <a:rPr lang="en-GB" dirty="0" smtClean="0">
                <a:solidFill>
                  <a:srgbClr val="FF0000"/>
                </a:solidFill>
              </a:rPr>
              <a:t>Longer term targets are also set by pupils to cover 6 – 8 weeks</a:t>
            </a:r>
            <a:r>
              <a:rPr lang="en-GB" dirty="0" smtClean="0"/>
              <a:t>, e.g. number of books, different genres, more challenge, etc. This helps pupils to be engaged, challenged and responsible for their development in personal reading.</a:t>
            </a:r>
          </a:p>
          <a:p>
            <a:r>
              <a:rPr lang="en-GB" dirty="0" smtClean="0"/>
              <a:t>Pupils engage in a </a:t>
            </a:r>
            <a:r>
              <a:rPr lang="en-GB" dirty="0" smtClean="0">
                <a:solidFill>
                  <a:schemeClr val="accent2">
                    <a:lumMod val="75000"/>
                  </a:schemeClr>
                </a:solidFill>
              </a:rPr>
              <a:t>range of reading activities </a:t>
            </a:r>
            <a:r>
              <a:rPr lang="en-GB" dirty="0" smtClean="0"/>
              <a:t>designed to encourage engagement outlined in their Personal Reading Programme. </a:t>
            </a:r>
            <a:endParaRPr lang="en-GB" dirty="0"/>
          </a:p>
          <a:p>
            <a:r>
              <a:rPr lang="en-GB" dirty="0" smtClean="0"/>
              <a:t>Teachers check reading programmes, targets and records regularly to </a:t>
            </a:r>
            <a:r>
              <a:rPr lang="en-GB" dirty="0" smtClean="0">
                <a:solidFill>
                  <a:schemeClr val="accent5">
                    <a:lumMod val="75000"/>
                  </a:schemeClr>
                </a:solidFill>
              </a:rPr>
              <a:t>ensure progress</a:t>
            </a:r>
            <a:r>
              <a:rPr lang="en-GB" dirty="0" smtClean="0"/>
              <a:t> which contributes to positive teacher - pupil relationships.</a:t>
            </a:r>
          </a:p>
          <a:p>
            <a:r>
              <a:rPr lang="en-GB" dirty="0" smtClean="0"/>
              <a:t>Occasionally, </a:t>
            </a:r>
            <a:r>
              <a:rPr lang="en-GB" dirty="0" smtClean="0">
                <a:solidFill>
                  <a:schemeClr val="accent4">
                    <a:lumMod val="75000"/>
                  </a:schemeClr>
                </a:solidFill>
              </a:rPr>
              <a:t>assessable outcomes are delivered </a:t>
            </a:r>
            <a:r>
              <a:rPr lang="en-GB" dirty="0" smtClean="0"/>
              <a:t>by pupils via their personal reading, such as a solo talk on a book, a critical book review or the creation of a book trailer. </a:t>
            </a:r>
          </a:p>
          <a:p>
            <a:r>
              <a:rPr lang="en-GB" dirty="0" smtClean="0"/>
              <a:t>It is a </a:t>
            </a:r>
            <a:r>
              <a:rPr lang="en-GB" dirty="0" smtClean="0">
                <a:solidFill>
                  <a:schemeClr val="accent6">
                    <a:lumMod val="50000"/>
                  </a:schemeClr>
                </a:solidFill>
              </a:rPr>
              <a:t>mindful, focused, relaxing yet industrious 45 minutes</a:t>
            </a:r>
            <a:r>
              <a:rPr lang="en-GB" dirty="0" smtClean="0"/>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578" y="2699385"/>
            <a:ext cx="1556794" cy="2190750"/>
          </a:xfrm>
          <a:prstGeom prst="rect">
            <a:avLst/>
          </a:prstGeom>
        </p:spPr>
      </p:pic>
      <p:sp>
        <p:nvSpPr>
          <p:cNvPr id="5" name="TextBox 3"/>
          <p:cNvSpPr txBox="1">
            <a:spLocks noChangeArrowheads="1"/>
          </p:cNvSpPr>
          <p:nvPr/>
        </p:nvSpPr>
        <p:spPr bwMode="auto">
          <a:xfrm>
            <a:off x="2640014" y="6381751"/>
            <a:ext cx="7775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r>
              <a:rPr lang="en-GB" altLang="en-US" sz="1400" dirty="0">
                <a:latin typeface="Comic Sans MS" panose="030F0702030302020204" pitchFamily="66" charset="0"/>
              </a:rPr>
              <a:t>Community     Learning     Excellence     Ambition     Respect	</a:t>
            </a:r>
          </a:p>
        </p:txBody>
      </p:sp>
    </p:spTree>
    <p:extLst>
      <p:ext uri="{BB962C8B-B14F-4D97-AF65-F5344CB8AC3E}">
        <p14:creationId xmlns:p14="http://schemas.microsoft.com/office/powerpoint/2010/main" val="1367767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latin typeface="AlphabetSoup Tilt BT" panose="04020905020B06060204" pitchFamily="82" charset="0"/>
              </a:rPr>
              <a:t>Personal Reading as Homework…</a:t>
            </a:r>
            <a:endParaRPr lang="en-GB" b="1" dirty="0">
              <a:solidFill>
                <a:srgbClr val="7030A0"/>
              </a:solidFill>
              <a:latin typeface="AlphabetSoup Tilt BT" panose="04020905020B06060204" pitchFamily="82" charset="0"/>
            </a:endParaRPr>
          </a:p>
        </p:txBody>
      </p:sp>
      <p:sp>
        <p:nvSpPr>
          <p:cNvPr id="3" name="Content Placeholder 2"/>
          <p:cNvSpPr>
            <a:spLocks noGrp="1"/>
          </p:cNvSpPr>
          <p:nvPr>
            <p:ph idx="1"/>
          </p:nvPr>
        </p:nvSpPr>
        <p:spPr>
          <a:xfrm>
            <a:off x="563880" y="1904002"/>
            <a:ext cx="10515600" cy="4351338"/>
          </a:xfrm>
        </p:spPr>
        <p:txBody>
          <a:bodyPr>
            <a:normAutofit/>
          </a:bodyPr>
          <a:lstStyle/>
          <a:p>
            <a:r>
              <a:rPr lang="en-GB" dirty="0" smtClean="0">
                <a:solidFill>
                  <a:srgbClr val="7030A0"/>
                </a:solidFill>
              </a:rPr>
              <a:t>Homework can take a whole variety of forms in English: research, questions, finishing off classwork, study, practising for a solo or group presentation, preparing for an assessment, etc. and is given when appropriate and at the discretion of the class teacher.</a:t>
            </a:r>
          </a:p>
          <a:p>
            <a:pPr marL="0" indent="0" algn="ctr">
              <a:buNone/>
            </a:pPr>
            <a:r>
              <a:rPr lang="en-GB" sz="3600" b="1" dirty="0" smtClean="0">
                <a:solidFill>
                  <a:srgbClr val="7030A0"/>
                </a:solidFill>
                <a:latin typeface="AlphabetSoup Tilt BT" panose="04020905020B06060204" pitchFamily="82" charset="0"/>
              </a:rPr>
              <a:t>However</a:t>
            </a:r>
            <a:endParaRPr lang="en-GB" b="1" dirty="0" smtClean="0">
              <a:solidFill>
                <a:srgbClr val="7030A0"/>
              </a:solidFill>
              <a:latin typeface="AlphabetSoup Tilt BT" panose="04020905020B06060204" pitchFamily="82" charset="0"/>
            </a:endParaRPr>
          </a:p>
          <a:p>
            <a:r>
              <a:rPr lang="en-GB" dirty="0" smtClean="0">
                <a:solidFill>
                  <a:srgbClr val="7030A0"/>
                </a:solidFill>
              </a:rPr>
              <a:t>Pupils should be encouraged to work towards their                          short and long term personal reading targets at home                      </a:t>
            </a:r>
            <a:r>
              <a:rPr lang="en-GB" sz="3600" b="1" u="sng" dirty="0" smtClean="0">
                <a:solidFill>
                  <a:srgbClr val="7030A0"/>
                </a:solidFill>
              </a:rPr>
              <a:t>every night</a:t>
            </a:r>
            <a:r>
              <a:rPr lang="en-GB" sz="3600" b="1" dirty="0" smtClean="0">
                <a:solidFill>
                  <a:srgbClr val="7030A0"/>
                </a:solidFill>
              </a:rPr>
              <a:t>. </a:t>
            </a:r>
            <a:r>
              <a:rPr lang="en-GB" dirty="0" smtClean="0">
                <a:solidFill>
                  <a:srgbClr val="7030A0"/>
                </a:solidFill>
              </a:rPr>
              <a:t>What wonderful nightly homework to                        receive!</a:t>
            </a:r>
          </a:p>
          <a:p>
            <a:pPr marL="0" indent="0" algn="ctr">
              <a:buNone/>
            </a:pPr>
            <a:endParaRPr lang="en-GB" b="1" dirty="0" smtClean="0">
              <a:solidFill>
                <a:srgbClr val="7030A0"/>
              </a:solidFill>
              <a:latin typeface="AlphabetSoup Tilt BT" panose="04020905020B06060204" pitchFamily="82" charset="0"/>
            </a:endParaRPr>
          </a:p>
          <a:p>
            <a:pPr marL="0" indent="0" algn="ctr">
              <a:buNone/>
            </a:pPr>
            <a:endParaRPr lang="en-GB" b="1" dirty="0" smtClean="0">
              <a:solidFill>
                <a:srgbClr val="7030A0"/>
              </a:solidFill>
              <a:latin typeface="AlphabetSoup Tilt BT" panose="04020905020B06060204" pitchFamily="82" charset="0"/>
            </a:endParaRPr>
          </a:p>
          <a:p>
            <a:endParaRPr lang="en-GB" dirty="0" smtClean="0"/>
          </a:p>
          <a:p>
            <a:endParaRPr lang="en-GB" dirty="0" smtClean="0"/>
          </a:p>
          <a:p>
            <a:endParaRPr lang="en-GB" dirty="0" smtClean="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1452" y="3748314"/>
            <a:ext cx="2720340" cy="2720340"/>
          </a:xfrm>
          <a:prstGeom prst="rect">
            <a:avLst/>
          </a:prstGeom>
        </p:spPr>
      </p:pic>
    </p:spTree>
    <p:extLst>
      <p:ext uri="{BB962C8B-B14F-4D97-AF65-F5344CB8AC3E}">
        <p14:creationId xmlns:p14="http://schemas.microsoft.com/office/powerpoint/2010/main" val="3233227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8566" y="1701800"/>
            <a:ext cx="10839993" cy="4777377"/>
          </a:xfrm>
        </p:spPr>
        <p:txBody>
          <a:bodyPr>
            <a:normAutofit fontScale="92500" lnSpcReduction="20000"/>
          </a:bodyPr>
          <a:lstStyle/>
          <a:p>
            <a:pPr>
              <a:buClr>
                <a:srgbClr val="00B050"/>
              </a:buClr>
              <a:buSzPct val="120000"/>
              <a:buFont typeface="Wingdings" panose="05000000000000000000" pitchFamily="2" charset="2"/>
              <a:buChar char="ü"/>
            </a:pPr>
            <a:r>
              <a:rPr lang="en-GB" dirty="0" smtClean="0">
                <a:solidFill>
                  <a:srgbClr val="7030A0"/>
                </a:solidFill>
              </a:rPr>
              <a:t>Create a climate of reading at home.</a:t>
            </a:r>
          </a:p>
          <a:p>
            <a:pPr>
              <a:buClr>
                <a:srgbClr val="00B050"/>
              </a:buClr>
              <a:buSzPct val="120000"/>
              <a:buFont typeface="Wingdings" panose="05000000000000000000" pitchFamily="2" charset="2"/>
              <a:buChar char="ü"/>
            </a:pPr>
            <a:r>
              <a:rPr lang="en-GB" dirty="0" smtClean="0">
                <a:solidFill>
                  <a:srgbClr val="7030A0"/>
                </a:solidFill>
              </a:rPr>
              <a:t>Chat about books, films, news reports and online content.</a:t>
            </a:r>
          </a:p>
          <a:p>
            <a:pPr>
              <a:buClr>
                <a:srgbClr val="00B050"/>
              </a:buClr>
              <a:buSzPct val="120000"/>
              <a:buFont typeface="Wingdings" panose="05000000000000000000" pitchFamily="2" charset="2"/>
              <a:buChar char="ü"/>
            </a:pPr>
            <a:r>
              <a:rPr lang="en-GB" dirty="0" smtClean="0">
                <a:solidFill>
                  <a:srgbClr val="7030A0"/>
                </a:solidFill>
              </a:rPr>
              <a:t>Encourage your child to use the school or local library, visit                book shops and read online reviews.</a:t>
            </a:r>
          </a:p>
          <a:p>
            <a:pPr>
              <a:buClr>
                <a:srgbClr val="00B050"/>
              </a:buClr>
              <a:buSzPct val="120000"/>
              <a:buFont typeface="Wingdings" panose="05000000000000000000" pitchFamily="2" charset="2"/>
              <a:buChar char="ü"/>
            </a:pPr>
            <a:r>
              <a:rPr lang="en-GB" dirty="0" smtClean="0">
                <a:solidFill>
                  <a:srgbClr val="7030A0"/>
                </a:solidFill>
              </a:rPr>
              <a:t>Seek out opportunities to engage in fun activities which                          promote and develop Literacy </a:t>
            </a:r>
            <a:r>
              <a:rPr lang="en-GB" dirty="0">
                <a:solidFill>
                  <a:srgbClr val="7030A0"/>
                </a:solidFill>
              </a:rPr>
              <a:t>skills</a:t>
            </a:r>
            <a:r>
              <a:rPr lang="en-GB" dirty="0" smtClean="0">
                <a:solidFill>
                  <a:srgbClr val="7030A0"/>
                </a:solidFill>
              </a:rPr>
              <a:t>. </a:t>
            </a:r>
            <a:endParaRPr lang="en-GB" dirty="0">
              <a:solidFill>
                <a:srgbClr val="7030A0"/>
              </a:solidFill>
            </a:endParaRPr>
          </a:p>
          <a:p>
            <a:pPr>
              <a:buClr>
                <a:srgbClr val="00B050"/>
              </a:buClr>
              <a:buSzPct val="120000"/>
              <a:buFont typeface="Wingdings" panose="05000000000000000000" pitchFamily="2" charset="2"/>
              <a:buChar char="ü"/>
            </a:pPr>
            <a:r>
              <a:rPr lang="en-GB" dirty="0" smtClean="0">
                <a:solidFill>
                  <a:srgbClr val="7030A0"/>
                </a:solidFill>
              </a:rPr>
              <a:t>Help </a:t>
            </a:r>
            <a:r>
              <a:rPr lang="en-GB" dirty="0">
                <a:solidFill>
                  <a:srgbClr val="7030A0"/>
                </a:solidFill>
              </a:rPr>
              <a:t>them vary their reading choices and set challenges with </a:t>
            </a:r>
            <a:r>
              <a:rPr lang="en-GB" dirty="0" smtClean="0">
                <a:solidFill>
                  <a:srgbClr val="7030A0"/>
                </a:solidFill>
              </a:rPr>
              <a:t>them.</a:t>
            </a:r>
            <a:endParaRPr lang="en-GB" dirty="0">
              <a:solidFill>
                <a:srgbClr val="7030A0"/>
              </a:solidFill>
            </a:endParaRPr>
          </a:p>
          <a:p>
            <a:pPr>
              <a:buClr>
                <a:srgbClr val="00B050"/>
              </a:buClr>
              <a:buSzPct val="120000"/>
              <a:buFont typeface="Wingdings" panose="05000000000000000000" pitchFamily="2" charset="2"/>
              <a:buChar char="ü"/>
            </a:pPr>
            <a:r>
              <a:rPr lang="en-GB" dirty="0">
                <a:solidFill>
                  <a:srgbClr val="7030A0"/>
                </a:solidFill>
              </a:rPr>
              <a:t>Share your own reading experiences with them to model good reading </a:t>
            </a:r>
            <a:r>
              <a:rPr lang="en-GB" dirty="0" smtClean="0">
                <a:solidFill>
                  <a:srgbClr val="7030A0"/>
                </a:solidFill>
              </a:rPr>
              <a:t>habits: all reading is good reading!</a:t>
            </a:r>
          </a:p>
          <a:p>
            <a:pPr>
              <a:buClr>
                <a:srgbClr val="00B050"/>
              </a:buClr>
              <a:buSzPct val="120000"/>
              <a:buFont typeface="Wingdings" panose="05000000000000000000" pitchFamily="2" charset="2"/>
              <a:buChar char="ü"/>
            </a:pPr>
            <a:r>
              <a:rPr lang="en-GB" dirty="0" smtClean="0">
                <a:solidFill>
                  <a:srgbClr val="7030A0"/>
                </a:solidFill>
              </a:rPr>
              <a:t>Play word-based games to enhance vocabulary: Scrabble, Boggle, Articulate, </a:t>
            </a:r>
            <a:r>
              <a:rPr lang="en-GB" dirty="0" err="1" smtClean="0">
                <a:solidFill>
                  <a:srgbClr val="7030A0"/>
                </a:solidFill>
              </a:rPr>
              <a:t>Bananagrams</a:t>
            </a:r>
            <a:r>
              <a:rPr lang="en-GB" dirty="0" smtClean="0">
                <a:solidFill>
                  <a:srgbClr val="7030A0"/>
                </a:solidFill>
              </a:rPr>
              <a:t> are great starting points.</a:t>
            </a:r>
          </a:p>
          <a:p>
            <a:pPr>
              <a:buClr>
                <a:srgbClr val="00B050"/>
              </a:buClr>
              <a:buSzPct val="120000"/>
              <a:buFont typeface="Wingdings" panose="05000000000000000000" pitchFamily="2" charset="2"/>
              <a:buChar char="ü"/>
            </a:pPr>
            <a:r>
              <a:rPr lang="en-GB" altLang="en-US" dirty="0">
                <a:solidFill>
                  <a:srgbClr val="7030A0"/>
                </a:solidFill>
              </a:rPr>
              <a:t>Summarise – ask them to </a:t>
            </a:r>
            <a:r>
              <a:rPr lang="en-GB" altLang="en-US" dirty="0" smtClean="0">
                <a:solidFill>
                  <a:srgbClr val="7030A0"/>
                </a:solidFill>
              </a:rPr>
              <a:t>tell </a:t>
            </a:r>
            <a:r>
              <a:rPr lang="en-GB" altLang="en-US" dirty="0">
                <a:solidFill>
                  <a:srgbClr val="7030A0"/>
                </a:solidFill>
              </a:rPr>
              <a:t>you the gist of a text; the key points</a:t>
            </a:r>
            <a:r>
              <a:rPr lang="en-GB" altLang="en-US" dirty="0" smtClean="0">
                <a:solidFill>
                  <a:srgbClr val="7030A0"/>
                </a:solidFill>
              </a:rPr>
              <a:t>.</a:t>
            </a:r>
          </a:p>
          <a:p>
            <a:pPr>
              <a:buClr>
                <a:srgbClr val="00B050"/>
              </a:buClr>
              <a:buSzPct val="120000"/>
              <a:buFont typeface="Wingdings" panose="05000000000000000000" pitchFamily="2" charset="2"/>
              <a:buChar char="ü"/>
            </a:pPr>
            <a:r>
              <a:rPr lang="en-GB" altLang="en-US" dirty="0" smtClean="0">
                <a:solidFill>
                  <a:srgbClr val="7030A0"/>
                </a:solidFill>
              </a:rPr>
              <a:t>Reciprocal Reading resources to support their understanding: here is the</a:t>
            </a:r>
            <a:r>
              <a:rPr lang="en-GB" altLang="en-US" dirty="0" smtClean="0"/>
              <a:t> </a:t>
            </a:r>
            <a:r>
              <a:rPr lang="en-GB" altLang="en-US" dirty="0" smtClean="0">
                <a:hlinkClick r:id="rId2"/>
              </a:rPr>
              <a:t>link</a:t>
            </a:r>
            <a:r>
              <a:rPr lang="en-GB" altLang="en-US" dirty="0"/>
              <a:t>.</a:t>
            </a:r>
          </a:p>
          <a:p>
            <a:endParaRPr lang="en-GB" dirty="0" smtClean="0"/>
          </a:p>
          <a:p>
            <a:endParaRPr lang="en-GB" dirty="0"/>
          </a:p>
          <a:p>
            <a:pPr marL="0" indent="0">
              <a:buNone/>
            </a:pPr>
            <a:endParaRPr lang="en-GB" dirty="0" smtClean="0"/>
          </a:p>
        </p:txBody>
      </p:sp>
      <p:sp>
        <p:nvSpPr>
          <p:cNvPr id="3" name="Title 2"/>
          <p:cNvSpPr>
            <a:spLocks noGrp="1"/>
          </p:cNvSpPr>
          <p:nvPr>
            <p:ph type="title"/>
          </p:nvPr>
        </p:nvSpPr>
        <p:spPr>
          <a:xfrm>
            <a:off x="498566" y="353740"/>
            <a:ext cx="10515600" cy="1325563"/>
          </a:xfrm>
        </p:spPr>
        <p:txBody>
          <a:bodyPr/>
          <a:lstStyle/>
          <a:p>
            <a:r>
              <a:rPr lang="en-GB" b="1" dirty="0" smtClean="0">
                <a:solidFill>
                  <a:srgbClr val="7030A0"/>
                </a:solidFill>
                <a:latin typeface="AlphabetSoup Tilt BT" panose="04020905020B06060204" pitchFamily="82" charset="0"/>
              </a:rPr>
              <a:t>Supporting your child at home with their Reading…</a:t>
            </a:r>
            <a:endParaRPr lang="en-GB" b="1" dirty="0">
              <a:solidFill>
                <a:srgbClr val="7030A0"/>
              </a:solidFill>
              <a:latin typeface="AlphabetSoup Tilt BT" panose="04020905020B06060204" pitchFamily="82"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99711" y="1679303"/>
            <a:ext cx="1891088" cy="2212975"/>
          </a:xfrm>
          <a:prstGeom prst="rect">
            <a:avLst/>
          </a:prstGeom>
        </p:spPr>
      </p:pic>
      <p:sp>
        <p:nvSpPr>
          <p:cNvPr id="5" name="TextBox 3"/>
          <p:cNvSpPr txBox="1">
            <a:spLocks noChangeArrowheads="1"/>
          </p:cNvSpPr>
          <p:nvPr/>
        </p:nvSpPr>
        <p:spPr bwMode="auto">
          <a:xfrm>
            <a:off x="2640014" y="6381751"/>
            <a:ext cx="7775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r>
              <a:rPr lang="en-GB" altLang="en-US" sz="1400" dirty="0">
                <a:latin typeface="Comic Sans MS" panose="030F0702030302020204" pitchFamily="66" charset="0"/>
              </a:rPr>
              <a:t>Community     Learning     Excellence     Ambition     Respect	</a:t>
            </a:r>
          </a:p>
        </p:txBody>
      </p:sp>
    </p:spTree>
    <p:extLst>
      <p:ext uri="{BB962C8B-B14F-4D97-AF65-F5344CB8AC3E}">
        <p14:creationId xmlns:p14="http://schemas.microsoft.com/office/powerpoint/2010/main" val="2480130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Clr>
                <a:srgbClr val="00B050"/>
              </a:buClr>
              <a:buSzPct val="120000"/>
              <a:buFont typeface="Wingdings" panose="05000000000000000000" pitchFamily="2" charset="2"/>
              <a:buChar char="ü"/>
            </a:pPr>
            <a:r>
              <a:rPr lang="en-GB" dirty="0" smtClean="0">
                <a:solidFill>
                  <a:srgbClr val="7030A0"/>
                </a:solidFill>
              </a:rPr>
              <a:t>Scottish Book Trust website:</a:t>
            </a:r>
          </a:p>
          <a:p>
            <a:pPr marL="0" indent="0">
              <a:buClr>
                <a:srgbClr val="00B050"/>
              </a:buClr>
              <a:buSzPct val="120000"/>
              <a:buNone/>
            </a:pPr>
            <a:r>
              <a:rPr lang="en-GB" dirty="0" smtClean="0">
                <a:hlinkClick r:id="rId2"/>
              </a:rPr>
              <a:t>https</a:t>
            </a:r>
            <a:r>
              <a:rPr lang="en-GB" dirty="0">
                <a:hlinkClick r:id="rId2"/>
              </a:rPr>
              <a:t>://</a:t>
            </a:r>
            <a:r>
              <a:rPr lang="en-GB" dirty="0" smtClean="0">
                <a:hlinkClick r:id="rId2"/>
              </a:rPr>
              <a:t>www.scottishbooktrust.com/reading-and-stories</a:t>
            </a:r>
            <a:endParaRPr lang="en-GB" dirty="0" smtClean="0">
              <a:solidFill>
                <a:srgbClr val="7030A0"/>
              </a:solidFill>
            </a:endParaRPr>
          </a:p>
          <a:p>
            <a:pPr>
              <a:buClr>
                <a:srgbClr val="00B050"/>
              </a:buClr>
              <a:buSzPct val="120000"/>
              <a:buFont typeface="Wingdings" panose="05000000000000000000" pitchFamily="2" charset="2"/>
              <a:buChar char="ü"/>
            </a:pPr>
            <a:r>
              <a:rPr lang="en-GB" dirty="0" smtClean="0">
                <a:solidFill>
                  <a:srgbClr val="7030A0"/>
                </a:solidFill>
              </a:rPr>
              <a:t>BBC </a:t>
            </a:r>
            <a:r>
              <a:rPr lang="en-GB" dirty="0" err="1" smtClean="0">
                <a:solidFill>
                  <a:srgbClr val="7030A0"/>
                </a:solidFill>
              </a:rPr>
              <a:t>Bitesize</a:t>
            </a:r>
            <a:r>
              <a:rPr lang="en-GB" dirty="0" smtClean="0">
                <a:solidFill>
                  <a:srgbClr val="7030A0"/>
                </a:solidFill>
              </a:rPr>
              <a:t> 3</a:t>
            </a:r>
            <a:r>
              <a:rPr lang="en-GB" baseline="30000" dirty="0" smtClean="0">
                <a:solidFill>
                  <a:srgbClr val="7030A0"/>
                </a:solidFill>
              </a:rPr>
              <a:t>rd</a:t>
            </a:r>
            <a:r>
              <a:rPr lang="en-GB" dirty="0" smtClean="0">
                <a:solidFill>
                  <a:srgbClr val="7030A0"/>
                </a:solidFill>
              </a:rPr>
              <a:t> and 4</a:t>
            </a:r>
            <a:r>
              <a:rPr lang="en-GB" baseline="30000" dirty="0" smtClean="0">
                <a:solidFill>
                  <a:srgbClr val="7030A0"/>
                </a:solidFill>
              </a:rPr>
              <a:t>th</a:t>
            </a:r>
            <a:r>
              <a:rPr lang="en-GB" dirty="0" smtClean="0">
                <a:solidFill>
                  <a:srgbClr val="7030A0"/>
                </a:solidFill>
              </a:rPr>
              <a:t> Level Literacy resources:</a:t>
            </a:r>
          </a:p>
          <a:p>
            <a:pPr marL="0" indent="0">
              <a:buClr>
                <a:srgbClr val="00B050"/>
              </a:buClr>
              <a:buSzPct val="120000"/>
              <a:buNone/>
            </a:pPr>
            <a:r>
              <a:rPr lang="en-GB" dirty="0" smtClean="0">
                <a:hlinkClick r:id="rId3"/>
              </a:rPr>
              <a:t>https://www.bbc.co.uk/bitesize/subjects/zbdxvcw</a:t>
            </a:r>
            <a:endParaRPr lang="en-GB" dirty="0" smtClean="0"/>
          </a:p>
          <a:p>
            <a:pPr marL="0" indent="0">
              <a:buClr>
                <a:srgbClr val="00B050"/>
              </a:buClr>
              <a:buSzPct val="120000"/>
              <a:buNone/>
            </a:pPr>
            <a:r>
              <a:rPr lang="en-GB" dirty="0" smtClean="0">
                <a:hlinkClick r:id="rId4"/>
              </a:rPr>
              <a:t>https</a:t>
            </a:r>
            <a:r>
              <a:rPr lang="en-GB" dirty="0">
                <a:hlinkClick r:id="rId4"/>
              </a:rPr>
              <a:t>://</a:t>
            </a:r>
            <a:r>
              <a:rPr lang="en-GB" dirty="0" smtClean="0">
                <a:hlinkClick r:id="rId4"/>
              </a:rPr>
              <a:t>www.bbc.co.uk/bitesize/subjects/z38myrd</a:t>
            </a:r>
            <a:endParaRPr lang="en-GB" dirty="0" smtClean="0"/>
          </a:p>
          <a:p>
            <a:pPr>
              <a:buClr>
                <a:srgbClr val="00B050"/>
              </a:buClr>
              <a:buSzPct val="120000"/>
              <a:buFont typeface="Wingdings" panose="05000000000000000000" pitchFamily="2" charset="2"/>
              <a:buChar char="ü"/>
            </a:pPr>
            <a:r>
              <a:rPr lang="en-GB" dirty="0">
                <a:solidFill>
                  <a:srgbClr val="7030A0"/>
                </a:solidFill>
              </a:rPr>
              <a:t>Scottish Book Trust </a:t>
            </a:r>
            <a:r>
              <a:rPr lang="en-GB" dirty="0" err="1">
                <a:solidFill>
                  <a:srgbClr val="7030A0"/>
                </a:solidFill>
              </a:rPr>
              <a:t>Bookzilla</a:t>
            </a:r>
            <a:r>
              <a:rPr lang="en-GB" dirty="0">
                <a:solidFill>
                  <a:srgbClr val="7030A0"/>
                </a:solidFill>
              </a:rPr>
              <a:t> Recommendation </a:t>
            </a:r>
            <a:r>
              <a:rPr lang="en-GB" dirty="0" smtClean="0">
                <a:solidFill>
                  <a:srgbClr val="7030A0"/>
                </a:solidFill>
              </a:rPr>
              <a:t>App </a:t>
            </a:r>
            <a:r>
              <a:rPr lang="en-GB" smtClean="0">
                <a:solidFill>
                  <a:srgbClr val="7030A0"/>
                </a:solidFill>
              </a:rPr>
              <a:t>(download!):</a:t>
            </a:r>
            <a:endParaRPr lang="en-GB" dirty="0" smtClean="0"/>
          </a:p>
          <a:p>
            <a:pPr marL="0" indent="0">
              <a:buClr>
                <a:srgbClr val="00B050"/>
              </a:buClr>
              <a:buSzPct val="120000"/>
              <a:buNone/>
            </a:pPr>
            <a:r>
              <a:rPr lang="en-GB" u="sng" dirty="0">
                <a:hlinkClick r:id="rId5"/>
              </a:rPr>
              <a:t>https://www.scottishbooktrust.com/uploads/store/mediaupload/1665/file/Bookzilla%20A5%20postcard.pdf</a:t>
            </a:r>
            <a:endParaRPr lang="en-GB" dirty="0" smtClean="0"/>
          </a:p>
          <a:p>
            <a:pPr>
              <a:buClr>
                <a:srgbClr val="00B050"/>
              </a:buClr>
              <a:buSzPct val="120000"/>
              <a:buFont typeface="Wingdings" panose="05000000000000000000" pitchFamily="2" charset="2"/>
              <a:buChar char="ü"/>
            </a:pPr>
            <a:endParaRPr lang="en-GB" dirty="0" smtClean="0"/>
          </a:p>
          <a:p>
            <a:pPr>
              <a:buClr>
                <a:srgbClr val="00B050"/>
              </a:buClr>
              <a:buSzPct val="120000"/>
              <a:buFont typeface="Wingdings" panose="05000000000000000000" pitchFamily="2" charset="2"/>
              <a:buChar char="ü"/>
            </a:pPr>
            <a:endParaRPr lang="en-GB" dirty="0"/>
          </a:p>
        </p:txBody>
      </p:sp>
      <p:sp>
        <p:nvSpPr>
          <p:cNvPr id="4" name="TextBox 3"/>
          <p:cNvSpPr txBox="1">
            <a:spLocks noChangeArrowheads="1"/>
          </p:cNvSpPr>
          <p:nvPr/>
        </p:nvSpPr>
        <p:spPr bwMode="auto">
          <a:xfrm>
            <a:off x="2640014" y="6381751"/>
            <a:ext cx="7775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hangingPunct="1"/>
            <a:r>
              <a:rPr lang="en-GB" altLang="en-US" sz="1400" dirty="0">
                <a:latin typeface="Comic Sans MS" panose="030F0702030302020204" pitchFamily="66" charset="0"/>
              </a:rPr>
              <a:t>Community     Learning     Excellence     Ambition     Respect	</a:t>
            </a:r>
          </a:p>
        </p:txBody>
      </p:sp>
      <p:sp>
        <p:nvSpPr>
          <p:cNvPr id="5" name="Title 2"/>
          <p:cNvSpPr>
            <a:spLocks noGrp="1"/>
          </p:cNvSpPr>
          <p:nvPr>
            <p:ph type="title"/>
          </p:nvPr>
        </p:nvSpPr>
        <p:spPr/>
        <p:txBody>
          <a:bodyPr>
            <a:normAutofit fontScale="90000"/>
          </a:bodyPr>
          <a:lstStyle/>
          <a:p>
            <a:r>
              <a:rPr lang="en-GB" b="1" dirty="0" smtClean="0">
                <a:solidFill>
                  <a:srgbClr val="7030A0"/>
                </a:solidFill>
                <a:latin typeface="AlphabetSoup Tilt BT" panose="04020905020B06060204" pitchFamily="82" charset="0"/>
              </a:rPr>
              <a:t>Resources to support your child with reading at home…</a:t>
            </a:r>
            <a:endParaRPr lang="en-GB" b="1" dirty="0">
              <a:solidFill>
                <a:srgbClr val="7030A0"/>
              </a:solidFill>
              <a:latin typeface="AlphabetSoup Tilt BT" panose="04020905020B06060204" pitchFamily="82" charset="0"/>
            </a:endParaRPr>
          </a:p>
        </p:txBody>
      </p:sp>
    </p:spTree>
    <p:extLst>
      <p:ext uri="{BB962C8B-B14F-4D97-AF65-F5344CB8AC3E}">
        <p14:creationId xmlns:p14="http://schemas.microsoft.com/office/powerpoint/2010/main" val="3850130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TotalTime>
  <Words>867</Words>
  <Application>Microsoft Office PowerPoint</Application>
  <PresentationFormat>Widescreen</PresentationFormat>
  <Paragraphs>67</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SimSun</vt:lpstr>
      <vt:lpstr>AlphabetSoup Tilt BT</vt:lpstr>
      <vt:lpstr>Arial</vt:lpstr>
      <vt:lpstr>Calibri</vt:lpstr>
      <vt:lpstr>Calibri Light</vt:lpstr>
      <vt:lpstr>Comic Sans MS</vt:lpstr>
      <vt:lpstr>Wingdings</vt:lpstr>
      <vt:lpstr>Office Theme</vt:lpstr>
      <vt:lpstr>Personal Reading in S1-3 English… and Beyond!</vt:lpstr>
      <vt:lpstr>Our Reading Vision…</vt:lpstr>
      <vt:lpstr>Rationale for Personal Reading In English Class…</vt:lpstr>
      <vt:lpstr>So, How Much?</vt:lpstr>
      <vt:lpstr>Personal Reading within the Broad General Education (S1 – 3)… what do the documents say?</vt:lpstr>
      <vt:lpstr>What does a Personal Reading Period in English look like?</vt:lpstr>
      <vt:lpstr>Personal Reading as Homework…</vt:lpstr>
      <vt:lpstr>Supporting your child at home with their Reading…</vt:lpstr>
      <vt:lpstr>Resources to support your child with reading at home…</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you can do at home to support your child…</dc:title>
  <dc:creator>mstewart</dc:creator>
  <cp:lastModifiedBy>mstewart</cp:lastModifiedBy>
  <cp:revision>30</cp:revision>
  <dcterms:created xsi:type="dcterms:W3CDTF">2019-10-10T15:04:29Z</dcterms:created>
  <dcterms:modified xsi:type="dcterms:W3CDTF">2020-09-03T09:21:38Z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